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</p:sldIdLst>
  <p:sldSz type="screen16x9" cy="6858000" cx="12192000"/>
  <p:notesSz cx="6858000" cy="9144000"/>
  <p:defaultTextStyle>
    <a:defPPr>
      <a:defRPr lang="ru-RU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tableStyles" Target="tableStyles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6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47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48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4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Титульный слайд"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9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48591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592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9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82" name="Объект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8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58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8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Заголовок раздела"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8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1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62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2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2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62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9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30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31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32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33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634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5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98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599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00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637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0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1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42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643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07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08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0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6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11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1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61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1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02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0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60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0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479AF-B1C1-4434-A85C-F346C871C434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D4EE5-7C03-4D4C-996C-5C05D80A048C}" type="slidenum">
              <a:rPr lang="ru-RU" smtClean="0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Заголовок 1"/>
          <p:cNvSpPr>
            <a:spLocks noGrp="1"/>
          </p:cNvSpPr>
          <p:nvPr>
            <p:ph type="ctrTitle"/>
          </p:nvPr>
        </p:nvSpPr>
        <p:spPr>
          <a:xfrm>
            <a:off x="1537647" y="464023"/>
            <a:ext cx="9144000" cy="1173708"/>
          </a:xfrm>
        </p:spPr>
        <p:txBody>
          <a:bodyPr>
            <a:normAutofit/>
          </a:bodyPr>
          <a:p>
            <a:r>
              <a:rPr b="1" dirty="0" sz="4000" lang="ru-RU" smtClean="0">
                <a:latin typeface="+mn-lt"/>
              </a:rPr>
              <a:t>Междометия</a:t>
            </a:r>
            <a:r>
              <a:rPr dirty="0" sz="4000" lang="ru-RU" smtClean="0">
                <a:latin typeface="+mn-lt"/>
              </a:rPr>
              <a:t> – слова, выражающие чувства, настроения, побуждения</a:t>
            </a:r>
            <a:endParaRPr dirty="0" sz="4000" lang="ru-RU">
              <a:latin typeface="+mn-lt"/>
            </a:endParaRPr>
          </a:p>
        </p:txBody>
      </p:sp>
      <p:graphicFrame>
        <p:nvGraphicFramePr>
          <p:cNvPr id="4194304" name="Таблица 3"/>
          <p:cNvGraphicFramePr>
            <a:graphicFrameLocks noGrp="1"/>
          </p:cNvGraphicFramePr>
          <p:nvPr/>
        </p:nvGraphicFramePr>
        <p:xfrm>
          <a:off x="1019031" y="1924335"/>
          <a:ext cx="9730854" cy="43391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43618"/>
                <a:gridCol w="3243618"/>
                <a:gridCol w="3243618"/>
              </a:tblGrid>
              <a:tr h="420281">
                <a:tc gridSpan="3">
                  <a:txBody>
                    <a:bodyPr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dirty="0" sz="2400" lang="ru-RU">
                          <a:effectLst/>
                        </a:rPr>
                        <a:t>Междометия выражают</a:t>
                      </a:r>
                      <a:endParaRPr dirty="0" sz="2400" lang="ru-RU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p>
                      <a:endParaRPr lang="ru-RU"/>
                    </a:p>
                  </a:txBody>
                </a:tc>
                <a:tc hMerge="1">
                  <a:txBody>
                    <a:bodyPr/>
                    <a:p>
                      <a:endParaRPr lang="ru-RU"/>
                    </a:p>
                  </a:txBody>
                </a:tc>
              </a:tr>
              <a:tr h="860043">
                <a:tc>
                  <a:txBody>
                    <a:bodyPr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altLang="en-US" dirty="0" sz="2400" lang="ru-RU">
                          <a:effectLst/>
                        </a:rPr>
                        <a:t>Э</a:t>
                      </a:r>
                      <a:r>
                        <a:rPr dirty="0" sz="2400" lang="ru-RU">
                          <a:effectLst/>
                        </a:rPr>
                        <a:t>моции</a:t>
                      </a:r>
                      <a:endParaRPr dirty="0" sz="2400" lang="ru-RU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dirty="0" sz="2400" lang="ru-RU">
                          <a:effectLst/>
                        </a:rPr>
                        <a:t>Формулы речевого этикета</a:t>
                      </a:r>
                      <a:endParaRPr dirty="0" sz="2400" lang="ru-RU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sz="2400" lang="ru-RU">
                          <a:effectLst/>
                        </a:rPr>
                        <a:t>Побуждения</a:t>
                      </a:r>
                      <a:endParaRPr sz="2400" lang="ru-RU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58847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dirty="0" sz="2400" lang="ru-RU">
                          <a:effectLst/>
                        </a:rPr>
                        <a:t>Ах, ну, да ну, ох, ай, ой, ух, эх, о, боже мой, ну и ну, вот это да, увы, ура, ай-ай-ай, ба, браво, вот это раз, ужас, с ума сойти, фу, </a:t>
                      </a:r>
                      <a:r>
                        <a:rPr dirty="0" sz="2400" lang="ru-RU" smtClean="0">
                          <a:effectLst/>
                        </a:rPr>
                        <a:t>тьфу, ого</a:t>
                      </a:r>
                      <a:r>
                        <a:rPr dirty="0" sz="2400" lang="en-US" smtClean="0">
                          <a:effectLst/>
                        </a:rPr>
                        <a:t>,</a:t>
                      </a:r>
                      <a:r>
                        <a:rPr dirty="0" sz="2400" lang="en-US" smtClean="0">
                          <a:effectLst/>
                        </a:rPr>
                        <a:t> </a:t>
                      </a:r>
                      <a:r>
                        <a:rPr altLang="en-US" dirty="0" sz="2400" lang="ru-RU" smtClean="0">
                          <a:effectLst/>
                        </a:rPr>
                        <a:t>б</a:t>
                      </a:r>
                      <a:r>
                        <a:rPr altLang="en-US" dirty="0" sz="2400" lang="ru-RU" smtClean="0">
                          <a:effectLst/>
                        </a:rPr>
                        <a:t>а</a:t>
                      </a:r>
                      <a:r>
                        <a:rPr altLang="en-US" dirty="0" sz="2400" lang="ru-RU" smtClean="0">
                          <a:effectLst/>
                        </a:rPr>
                        <a:t>т</a:t>
                      </a:r>
                      <a:r>
                        <a:rPr altLang="en-US" dirty="0" sz="2400" lang="ru-RU" smtClean="0">
                          <a:effectLst/>
                        </a:rPr>
                        <a:t>ю</a:t>
                      </a:r>
                      <a:r>
                        <a:rPr altLang="en-US" dirty="0" sz="2400" lang="ru-RU" smtClean="0">
                          <a:effectLst/>
                        </a:rPr>
                        <a:t>ш</a:t>
                      </a:r>
                      <a:r>
                        <a:rPr altLang="en-US" dirty="0" sz="2400" lang="ru-RU" smtClean="0">
                          <a:effectLst/>
                        </a:rPr>
                        <a:t>к</a:t>
                      </a:r>
                      <a:r>
                        <a:rPr altLang="en-US" dirty="0" sz="2400" lang="ru-RU" smtClean="0">
                          <a:effectLst/>
                        </a:rPr>
                        <a:t>и</a:t>
                      </a:r>
                      <a:endParaRPr dirty="0" sz="2400" lang="ru-RU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dirty="0" sz="2400" lang="ru-RU">
                          <a:effectLst/>
                        </a:rPr>
                        <a:t>Здравствуйте, спасибо, благодарю, до свидания, прощай, прости, будьте добры, будьте любезны</a:t>
                      </a:r>
                      <a:endParaRPr dirty="0" sz="2400" lang="ru-RU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dirty="0" sz="2400" lang="ru-RU">
                          <a:effectLst/>
                        </a:rPr>
                        <a:t>Брысь, стоп, тсс, эй, на, кыш, марш, айда, </a:t>
                      </a:r>
                      <a:r>
                        <a:rPr dirty="0" sz="2400" lang="ru-RU" smtClean="0">
                          <a:effectLst/>
                        </a:rPr>
                        <a:t>караул</a:t>
                      </a:r>
                      <a:endParaRPr dirty="0" sz="2400" lang="ru-RU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Заголовок 1"/>
          <p:cNvSpPr>
            <a:spLocks noGrp="1"/>
          </p:cNvSpPr>
          <p:nvPr>
            <p:ph type="title"/>
          </p:nvPr>
        </p:nvSpPr>
        <p:spPr>
          <a:xfrm>
            <a:off x="838200" y="204716"/>
            <a:ext cx="10515600" cy="953709"/>
          </a:xfrm>
        </p:spPr>
        <p:txBody>
          <a:bodyPr>
            <a:normAutofit/>
          </a:bodyPr>
          <a:p>
            <a:r>
              <a:rPr b="1" dirty="0" sz="4000" lang="ru-RU" smtClean="0"/>
              <a:t>Междометия на письме:</a:t>
            </a:r>
            <a:endParaRPr b="1" dirty="0" sz="4000" lang="ru-RU"/>
          </a:p>
        </p:txBody>
      </p:sp>
      <p:sp>
        <p:nvSpPr>
          <p:cNvPr id="1048587" name="Объект 2"/>
          <p:cNvSpPr>
            <a:spLocks noGrp="1"/>
          </p:cNvSpPr>
          <p:nvPr>
            <p:ph idx="1"/>
          </p:nvPr>
        </p:nvSpPr>
        <p:spPr>
          <a:xfrm>
            <a:off x="838200" y="1310185"/>
            <a:ext cx="10515600" cy="4798539"/>
          </a:xfrm>
        </p:spPr>
        <p:txBody>
          <a:bodyPr>
            <a:normAutofit fontScale="95833" lnSpcReduction="10000"/>
          </a:bodyPr>
          <a:p>
            <a:r>
              <a:rPr dirty="0" lang="ru-RU" smtClean="0"/>
              <a:t>Выделяются </a:t>
            </a:r>
            <a:r>
              <a:rPr b="1" dirty="0" lang="ru-RU" smtClean="0"/>
              <a:t>запятой</a:t>
            </a:r>
            <a:r>
              <a:rPr dirty="0" lang="ru-RU" smtClean="0"/>
              <a:t>, если произносятся без восклицательной интонации:</a:t>
            </a:r>
          </a:p>
          <a:p>
            <a:pPr indent="0" marL="0">
              <a:buNone/>
            </a:pPr>
            <a:r>
              <a:rPr b="1" dirty="0" sz="2400" i="1" lang="ru-RU" smtClean="0"/>
              <a:t>Ах,</a:t>
            </a:r>
            <a:r>
              <a:rPr dirty="0" sz="2400" i="1" lang="ru-RU" smtClean="0"/>
              <a:t> мне так хочется сейчас мороженого.</a:t>
            </a:r>
          </a:p>
          <a:p>
            <a:pPr indent="0" marL="0">
              <a:buNone/>
            </a:pPr>
            <a:endParaRPr dirty="0" lang="ru-RU" smtClean="0"/>
          </a:p>
          <a:p>
            <a:r>
              <a:rPr dirty="0" lang="ru-RU" smtClean="0"/>
              <a:t>Выделяются </a:t>
            </a:r>
            <a:r>
              <a:rPr b="1" dirty="0" lang="ru-RU" smtClean="0"/>
              <a:t>восклицательным знаком</a:t>
            </a:r>
            <a:r>
              <a:rPr dirty="0" lang="ru-RU" smtClean="0"/>
              <a:t>, если произносятся с восклицательной интонацией:</a:t>
            </a:r>
          </a:p>
          <a:p>
            <a:pPr indent="0" marL="0">
              <a:buNone/>
            </a:pPr>
            <a:r>
              <a:rPr b="1" dirty="0" sz="2400" i="1" lang="ru-RU" smtClean="0"/>
              <a:t>Ах!</a:t>
            </a:r>
            <a:r>
              <a:rPr dirty="0" sz="2400" i="1" lang="ru-RU" smtClean="0"/>
              <a:t> Как хорошо жить!</a:t>
            </a:r>
          </a:p>
          <a:p>
            <a:pPr indent="0" marL="0">
              <a:buNone/>
            </a:pPr>
            <a:endParaRPr dirty="0" sz="2400" i="1" lang="ru-RU" smtClean="0"/>
          </a:p>
          <a:p>
            <a:r>
              <a:rPr b="1" dirty="0" lang="ru-RU" smtClean="0"/>
              <a:t>О</a:t>
            </a:r>
            <a:r>
              <a:rPr dirty="0" lang="ru-RU" smtClean="0"/>
              <a:t> перед обращением </a:t>
            </a:r>
            <a:r>
              <a:rPr b="1" dirty="0" lang="ru-RU" smtClean="0"/>
              <a:t>не обособляется </a:t>
            </a:r>
            <a:r>
              <a:rPr dirty="0" lang="ru-RU" u="sng" smtClean="0"/>
              <a:t>(является частицей, а не междометием)</a:t>
            </a:r>
            <a:r>
              <a:rPr b="1" dirty="0" lang="ru-RU" smtClean="0"/>
              <a:t>:</a:t>
            </a:r>
          </a:p>
          <a:p>
            <a:r>
              <a:rPr b="1" dirty="0" sz="2400" i="1" lang="ru-RU" smtClean="0"/>
              <a:t>О мой милый друг</a:t>
            </a:r>
            <a:r>
              <a:rPr dirty="0" sz="2400" i="1" lang="ru-RU" smtClean="0"/>
              <a:t>, развей мои печали.</a:t>
            </a:r>
            <a:endParaRPr dirty="0" sz="2400" i="1"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Заголовок 1"/>
          <p:cNvSpPr>
            <a:spLocks noGrp="1"/>
          </p:cNvSpPr>
          <p:nvPr>
            <p:ph type="title"/>
          </p:nvPr>
        </p:nvSpPr>
        <p:spPr>
          <a:xfrm>
            <a:off x="783609" y="696035"/>
            <a:ext cx="10515600" cy="5063320"/>
          </a:xfrm>
        </p:spPr>
        <p:txBody>
          <a:bodyPr>
            <a:normAutofit/>
          </a:bodyPr>
          <a:p>
            <a:r>
              <a:rPr dirty="0" sz="2800" lang="ru-RU" smtClean="0">
                <a:latin typeface="+mn-lt"/>
              </a:rPr>
              <a:t>- Междометия </a:t>
            </a:r>
            <a:r>
              <a:rPr b="1" dirty="0" sz="2800" lang="ru-RU" smtClean="0">
                <a:latin typeface="+mn-lt"/>
              </a:rPr>
              <a:t>не изменяются </a:t>
            </a:r>
            <a:r>
              <a:rPr dirty="0" sz="2800" lang="ru-RU" smtClean="0">
                <a:latin typeface="+mn-lt"/>
              </a:rPr>
              <a:t>и </a:t>
            </a:r>
            <a:r>
              <a:rPr b="1" dirty="0" sz="2800" lang="ru-RU" smtClean="0">
                <a:latin typeface="+mn-lt"/>
              </a:rPr>
              <a:t>не являются членами предложения:</a:t>
            </a:r>
            <a:br>
              <a:rPr b="1" dirty="0" sz="2800" lang="ru-RU" smtClean="0">
                <a:latin typeface="+mn-lt"/>
              </a:rPr>
            </a:br>
            <a:r>
              <a:rPr dirty="0" sz="2400" lang="ru-RU">
                <a:latin typeface="+mn-lt"/>
              </a:rPr>
              <a:t/>
            </a:r>
            <a:br>
              <a:rPr dirty="0" sz="2400" lang="ru-RU">
                <a:latin typeface="+mn-lt"/>
              </a:rPr>
            </a:br>
            <a:r>
              <a:rPr b="1" dirty="0" sz="2400" i="1" lang="ru-RU" smtClean="0">
                <a:latin typeface="+mn-lt"/>
              </a:rPr>
              <a:t>Увы</a:t>
            </a:r>
            <a:r>
              <a:rPr dirty="0" sz="2400" i="1" lang="ru-RU" smtClean="0">
                <a:latin typeface="+mn-lt"/>
              </a:rPr>
              <a:t>, я этого не понял раньше.</a:t>
            </a:r>
            <a:br>
              <a:rPr dirty="0" sz="2400" i="1" lang="ru-RU" smtClean="0">
                <a:latin typeface="+mn-lt"/>
              </a:rPr>
            </a:br>
            <a:r>
              <a:rPr b="1" dirty="0" sz="2400" i="1" lang="ru-RU" smtClean="0">
                <a:latin typeface="+mn-lt"/>
              </a:rPr>
              <a:t>Ах! </a:t>
            </a:r>
            <a:r>
              <a:rPr dirty="0" sz="2400" i="1" lang="ru-RU" smtClean="0">
                <a:latin typeface="+mn-lt"/>
              </a:rPr>
              <a:t>Как прекрасен этот день!</a:t>
            </a:r>
            <a:r>
              <a:rPr b="1" dirty="0" sz="2400" i="1" lang="ru-RU" smtClean="0">
                <a:latin typeface="+mn-lt"/>
              </a:rPr>
              <a:t/>
            </a:r>
            <a:br>
              <a:rPr b="1" dirty="0" sz="2400" i="1" lang="ru-RU" smtClean="0">
                <a:latin typeface="+mn-lt"/>
              </a:rPr>
            </a:br>
            <a:r>
              <a:rPr b="1" dirty="0" sz="2400" lang="ru-RU">
                <a:latin typeface="+mn-lt"/>
              </a:rPr>
              <a:t/>
            </a:r>
            <a:br>
              <a:rPr b="1" dirty="0" sz="2400" lang="ru-RU">
                <a:latin typeface="+mn-lt"/>
              </a:rPr>
            </a:br>
            <a:r>
              <a:rPr b="1" dirty="0" sz="2400" lang="ru-RU" smtClean="0">
                <a:latin typeface="+mn-lt"/>
              </a:rPr>
              <a:t/>
            </a:r>
            <a:br>
              <a:rPr b="1" dirty="0" sz="2400" lang="ru-RU" smtClean="0">
                <a:latin typeface="+mn-lt"/>
              </a:rPr>
            </a:br>
            <a:r>
              <a:rPr b="1" dirty="0" sz="2800" lang="ru-RU" smtClean="0">
                <a:latin typeface="+mn-lt"/>
              </a:rPr>
              <a:t>- </a:t>
            </a:r>
            <a:r>
              <a:rPr dirty="0" sz="2800" lang="ru-RU" smtClean="0">
                <a:latin typeface="+mn-lt"/>
              </a:rPr>
              <a:t>Следует </a:t>
            </a:r>
            <a:r>
              <a:rPr b="1" dirty="0" sz="2800" lang="ru-RU" smtClean="0">
                <a:latin typeface="+mn-lt"/>
              </a:rPr>
              <a:t>отличать междометия от существительных</a:t>
            </a:r>
            <a:r>
              <a:rPr dirty="0" sz="2800" lang="ru-RU" smtClean="0">
                <a:latin typeface="+mn-lt"/>
              </a:rPr>
              <a:t>: </a:t>
            </a:r>
            <a:br>
              <a:rPr dirty="0" sz="2800" lang="ru-RU" smtClean="0">
                <a:latin typeface="+mn-lt"/>
              </a:rPr>
            </a:br>
            <a:r>
              <a:rPr dirty="0" sz="2400" lang="ru-RU">
                <a:latin typeface="+mn-lt"/>
              </a:rPr>
              <a:t/>
            </a:r>
            <a:br>
              <a:rPr dirty="0" sz="2400" lang="ru-RU">
                <a:latin typeface="+mn-lt"/>
              </a:rPr>
            </a:br>
            <a:r>
              <a:rPr dirty="0" sz="2400" i="1" lang="ru-RU" smtClean="0">
                <a:latin typeface="+mn-lt"/>
              </a:rPr>
              <a:t>В горах слышалось звонкое </a:t>
            </a:r>
            <a:r>
              <a:rPr b="1" dirty="0" sz="2400" i="1" lang="ru-RU" u="sng" smtClean="0">
                <a:latin typeface="+mn-lt"/>
              </a:rPr>
              <a:t>ау</a:t>
            </a:r>
            <a:r>
              <a:rPr b="1" dirty="0" sz="2400" i="1" lang="ru-RU" smtClean="0">
                <a:latin typeface="+mn-lt"/>
              </a:rPr>
              <a:t> </a:t>
            </a:r>
            <a:r>
              <a:rPr dirty="0" sz="2400" i="1" lang="ru-RU" smtClean="0">
                <a:latin typeface="+mn-lt"/>
              </a:rPr>
              <a:t>(</a:t>
            </a:r>
            <a:r>
              <a:rPr dirty="0" sz="2400" i="1" lang="ru-RU" u="sng" smtClean="0">
                <a:latin typeface="+mn-lt"/>
              </a:rPr>
              <a:t>ау</a:t>
            </a:r>
            <a:r>
              <a:rPr dirty="0" sz="2400" lang="ru-RU" u="sng" smtClean="0">
                <a:latin typeface="+mn-lt"/>
              </a:rPr>
              <a:t> </a:t>
            </a:r>
            <a:r>
              <a:rPr dirty="0" sz="2400" lang="ru-RU" smtClean="0">
                <a:latin typeface="+mn-lt"/>
              </a:rPr>
              <a:t>в данн</a:t>
            </a:r>
            <a:r>
              <a:rPr altLang="en-US" dirty="0" sz="2400" lang="ru-RU" smtClean="0">
                <a:latin typeface="+mn-lt"/>
              </a:rPr>
              <a:t>о</a:t>
            </a:r>
            <a:r>
              <a:rPr dirty="0" sz="2400" lang="ru-RU" smtClean="0">
                <a:latin typeface="+mn-lt"/>
              </a:rPr>
              <a:t>м случае выступает в роли существительного (предметно</a:t>
            </a:r>
            <a:r>
              <a:rPr altLang="en-US" dirty="0" sz="2400" lang="ru-RU" smtClean="0">
                <a:latin typeface="+mn-lt"/>
              </a:rPr>
              <a:t>е</a:t>
            </a:r>
            <a:r>
              <a:rPr dirty="0" sz="2400" lang="ru-RU" smtClean="0">
                <a:latin typeface="+mn-lt"/>
              </a:rPr>
              <a:t> значени</a:t>
            </a:r>
            <a:r>
              <a:rPr altLang="en-US" dirty="0" sz="2400" lang="ru-RU" smtClean="0">
                <a:latin typeface="+mn-lt"/>
              </a:rPr>
              <a:t>е</a:t>
            </a:r>
            <a:r>
              <a:rPr dirty="0" sz="2400" lang="ru-RU" smtClean="0">
                <a:latin typeface="+mn-lt"/>
              </a:rPr>
              <a:t>)). </a:t>
            </a:r>
            <a:br>
              <a:rPr dirty="0" sz="2400" lang="ru-RU" smtClean="0">
                <a:latin typeface="+mn-lt"/>
              </a:rPr>
            </a:br>
            <a:r>
              <a:rPr dirty="0" sz="2400" lang="ru-RU">
                <a:latin typeface="+mn-lt"/>
              </a:rPr>
              <a:t/>
            </a:r>
            <a:br>
              <a:rPr dirty="0" sz="2400" lang="ru-RU">
                <a:latin typeface="+mn-lt"/>
              </a:rPr>
            </a:br>
            <a:r>
              <a:rPr b="1" dirty="0" sz="2400" lang="ru-RU" smtClean="0">
                <a:latin typeface="+mn-lt"/>
              </a:rPr>
              <a:t>Ау!</a:t>
            </a:r>
            <a:r>
              <a:rPr dirty="0" sz="2400" lang="ru-RU" smtClean="0">
                <a:latin typeface="+mn-lt"/>
              </a:rPr>
              <a:t> Отзовись!</a:t>
            </a:r>
            <a:r>
              <a:rPr dirty="0" sz="2400" lang="en-US" smtClean="0">
                <a:latin typeface="+mn-lt"/>
              </a:rPr>
              <a:t> </a:t>
            </a:r>
            <a:r>
              <a:rPr dirty="0" sz="2400" lang="en-US" smtClean="0">
                <a:latin typeface="+mn-lt"/>
              </a:rPr>
              <a:t>(</a:t>
            </a:r>
            <a:r>
              <a:rPr altLang="en-US" dirty="0" sz="2400" lang="ru-RU" smtClean="0">
                <a:latin typeface="+mn-lt"/>
              </a:rPr>
              <a:t>междо</a:t>
            </a:r>
            <a:r>
              <a:rPr altLang="en-US" dirty="0" sz="2400" lang="ru-RU" smtClean="0">
                <a:latin typeface="+mn-lt"/>
              </a:rPr>
              <a:t>м</a:t>
            </a:r>
            <a:r>
              <a:rPr altLang="en-US" dirty="0" sz="2400" lang="ru-RU" smtClean="0">
                <a:latin typeface="+mn-lt"/>
              </a:rPr>
              <a:t>е</a:t>
            </a:r>
            <a:r>
              <a:rPr altLang="en-US" dirty="0" sz="2400" lang="ru-RU" smtClean="0">
                <a:latin typeface="+mn-lt"/>
              </a:rPr>
              <a:t>т</a:t>
            </a:r>
            <a:r>
              <a:rPr altLang="en-US" dirty="0" sz="2400" lang="ru-RU" smtClean="0">
                <a:latin typeface="+mn-lt"/>
              </a:rPr>
              <a:t>и</a:t>
            </a:r>
            <a:r>
              <a:rPr altLang="en-US" dirty="0" sz="2400" lang="ru-RU" smtClean="0">
                <a:latin typeface="+mn-lt"/>
              </a:rPr>
              <a:t>е</a:t>
            </a:r>
            <a:r>
              <a:rPr altLang="en-US" dirty="0" sz="2400" lang="en-US" smtClean="0">
                <a:latin typeface="+mn-lt"/>
              </a:rPr>
              <a:t>)</a:t>
            </a:r>
            <a:br>
              <a:rPr dirty="0" sz="2400" lang="ru-RU" smtClean="0">
                <a:latin typeface="+mn-lt"/>
              </a:rPr>
            </a:br>
            <a:endParaRPr dirty="0" sz="2400" lang="ru-RU">
              <a:latin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b="1" dirty="0" sz="2800" lang="ru-RU" smtClean="0"/>
              <a:t>Спишите предложения, расставляя знаки препинания. Обозначьте междометия, укажите, что они обозначают.</a:t>
            </a:r>
            <a:endParaRPr b="1" dirty="0" sz="2800" lang="ru-RU"/>
          </a:p>
        </p:txBody>
      </p:sp>
      <p:sp>
        <p:nvSpPr>
          <p:cNvPr id="1048596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fontScale="89286" lnSpcReduction="10000"/>
          </a:bodyPr>
          <a:p>
            <a:pPr indent="-514350" marL="514350">
              <a:buFont typeface="+mj-lt"/>
              <a:buAutoNum type="arabicPeriod"/>
            </a:pPr>
            <a:r>
              <a:rPr dirty="0" lang="ru-RU" smtClean="0"/>
              <a:t>Эх зачем ты говоришь такие горькие слова.</a:t>
            </a:r>
          </a:p>
          <a:p>
            <a:pPr indent="-514350" marL="514350">
              <a:buFont typeface="+mj-lt"/>
              <a:buAutoNum type="arabicPeriod"/>
            </a:pPr>
            <a:r>
              <a:rPr dirty="0" lang="ru-RU" smtClean="0"/>
              <a:t>О друг мой расскажи как жил все эти годы.</a:t>
            </a:r>
          </a:p>
          <a:p>
            <a:pPr indent="-514350" marL="514350">
              <a:buFont typeface="+mj-lt"/>
              <a:buAutoNum type="arabicPeriod"/>
            </a:pPr>
            <a:r>
              <a:rPr dirty="0" lang="ru-RU" smtClean="0"/>
              <a:t>Фу как здесь неприятно находиться.</a:t>
            </a:r>
          </a:p>
          <a:p>
            <a:pPr indent="-514350" marL="514350">
              <a:buFont typeface="+mj-lt"/>
              <a:buAutoNum type="arabicPeriod"/>
            </a:pPr>
            <a:r>
              <a:rPr dirty="0" lang="ru-RU" smtClean="0"/>
              <a:t>Ах как я люблю море.</a:t>
            </a:r>
          </a:p>
          <a:p>
            <a:pPr indent="-514350" marL="514350">
              <a:buFont typeface="+mj-lt"/>
              <a:buAutoNum type="arabicPeriod"/>
            </a:pPr>
            <a:r>
              <a:rPr dirty="0" lang="ru-RU" smtClean="0"/>
              <a:t>Тсс Антон Павлович уже уснул.</a:t>
            </a:r>
          </a:p>
          <a:p>
            <a:pPr indent="-514350" marL="514350">
              <a:buFont typeface="+mj-lt"/>
              <a:buAutoNum type="arabicPeriod"/>
            </a:pPr>
            <a:r>
              <a:rPr dirty="0" lang="ru-RU" smtClean="0"/>
              <a:t>Батюшки Сколько же переделано за выходные.</a:t>
            </a:r>
          </a:p>
          <a:p>
            <a:pPr indent="-514350" marL="514350">
              <a:buFont typeface="+mj-lt"/>
              <a:buAutoNum type="arabicPeriod"/>
            </a:pPr>
            <a:r>
              <a:rPr dirty="0" lang="ru-RU" smtClean="0"/>
              <a:t>Будьте добры расскажите эту историю еще раз.</a:t>
            </a:r>
          </a:p>
          <a:p>
            <a:pPr indent="-514350" marL="514350">
              <a:buFont typeface="+mj-lt"/>
              <a:buAutoNum type="arabicPeriod"/>
            </a:pPr>
            <a:r>
              <a:rPr dirty="0" lang="ru-RU" smtClean="0"/>
              <a:t>Караул Бегите прочь отсюда </a:t>
            </a:r>
            <a:r>
              <a:rPr altLang="en-US" dirty="0" lang="ru-RU" smtClean="0"/>
              <a:t>с</a:t>
            </a:r>
            <a:r>
              <a:rPr altLang="en-US" dirty="0" lang="ru-RU" smtClean="0"/>
              <a:t>п</a:t>
            </a:r>
            <a:r>
              <a:rPr dirty="0" lang="ru-RU" smtClean="0"/>
              <a:t>асайтесь.</a:t>
            </a:r>
            <a:endParaRPr altLang="en-US" lang="zh-CN"/>
          </a:p>
          <a:p>
            <a:pPr indent="-514350" marL="514350">
              <a:buFont typeface="+mj-lt"/>
              <a:buAutoNum type="arabicPeriod"/>
            </a:pPr>
            <a:r>
              <a:rPr dirty="0" lang="ru-RU" smtClean="0"/>
              <a:t>Ой Уберите это от меня я боюсь.</a:t>
            </a:r>
          </a:p>
          <a:p>
            <a:pPr indent="-514350" marL="514350">
              <a:buFont typeface="+mj-lt"/>
              <a:buAutoNum type="arabicPeriod"/>
            </a:pPr>
            <a:r>
              <a:rPr dirty="0" lang="en-US" smtClean="0"/>
              <a:t> </a:t>
            </a:r>
            <a:r>
              <a:rPr dirty="0" lang="ru-RU" smtClean="0"/>
              <a:t>Ого не виделись два года а ты так изменилась.</a:t>
            </a:r>
            <a:endParaRPr altLang="en-US" lang="zh-CN"/>
          </a:p>
          <a:p>
            <a:pPr indent="-514350" marL="514350">
              <a:buFont typeface="+mj-lt"/>
              <a:buAutoNum type="arabicPeriod"/>
            </a:pPr>
            <a:endParaRPr dirty="0" lang="ru-RU" smtClean="0"/>
          </a:p>
          <a:p>
            <a:endParaRPr dirty="0"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Company>SPecialiST RePack</Company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Междометия – слова, выражающие чувства, настроения, побуждения</dc:title>
  <dc:creator>Администратор</dc:creator>
  <cp:lastModifiedBy>Администратор</cp:lastModifiedBy>
  <dcterms:created xsi:type="dcterms:W3CDTF">2020-04-13T02:19:58Z</dcterms:created>
  <dcterms:modified xsi:type="dcterms:W3CDTF">2020-04-18T11:23:15Z</dcterms:modified>
</cp:coreProperties>
</file>